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8" r:id="rId2"/>
    <p:sldId id="257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259" r:id="rId2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6.m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7.m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8.m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9.m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10.m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549708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VY_32_INOVACE_10A_13_Gymnastika_Kladina 2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11.3.2013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Příčně </a:t>
            </a:r>
          </a:p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			</a:t>
            </a:r>
            <a:r>
              <a:rPr lang="cs-CZ" dirty="0" smtClean="0">
                <a:solidFill>
                  <a:schemeClr val="tx1"/>
                </a:solidFill>
              </a:rPr>
              <a:t>- do podřepu přednožit levou</a:t>
            </a:r>
          </a:p>
          <a:p>
            <a:pPr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2794072"/>
            <a:ext cx="2992382" cy="29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Čelně</a:t>
            </a:r>
            <a:r>
              <a:rPr lang="cs-CZ" b="1" u="sng" dirty="0" smtClean="0"/>
              <a:t> </a:t>
            </a:r>
          </a:p>
          <a:p>
            <a:pPr>
              <a:buNone/>
            </a:pPr>
            <a:endParaRPr lang="cs-CZ" b="1" u="sng" dirty="0" smtClean="0"/>
          </a:p>
          <a:p>
            <a:pPr>
              <a:lnSpc>
                <a:spcPct val="150000"/>
              </a:lnSpc>
              <a:buNone/>
            </a:pPr>
            <a:endParaRPr lang="cs-CZ" b="1" u="sng" dirty="0" smtClean="0"/>
          </a:p>
          <a:p>
            <a:pPr lvl="3">
              <a:lnSpc>
                <a:spcPct val="150000"/>
              </a:lnSpc>
              <a:buNone/>
            </a:pPr>
            <a:r>
              <a:rPr lang="cs-CZ" sz="2200" dirty="0" smtClean="0">
                <a:solidFill>
                  <a:schemeClr val="tx1"/>
                </a:solidFill>
              </a:rPr>
              <a:t>- např. do dřepu únožného pravou</a:t>
            </a:r>
          </a:p>
          <a:p>
            <a:pPr lvl="3">
              <a:lnSpc>
                <a:spcPct val="150000"/>
              </a:lnSpc>
              <a:buNone/>
            </a:pPr>
            <a:r>
              <a:rPr lang="cs-CZ" sz="2200" dirty="0" smtClean="0">
                <a:solidFill>
                  <a:schemeClr val="tx1"/>
                </a:solidFill>
              </a:rPr>
              <a:t>- na </a:t>
            </a:r>
            <a:r>
              <a:rPr lang="cs-CZ" sz="2200" smtClean="0">
                <a:solidFill>
                  <a:schemeClr val="tx1"/>
                </a:solidFill>
              </a:rPr>
              <a:t>vysoké kladině, </a:t>
            </a:r>
            <a:r>
              <a:rPr lang="cs-CZ" sz="2200" dirty="0" smtClean="0">
                <a:solidFill>
                  <a:schemeClr val="tx1"/>
                </a:solidFill>
              </a:rPr>
              <a:t>odrazem z můstku</a:t>
            </a:r>
          </a:p>
          <a:p>
            <a:pPr lvl="3">
              <a:buNone/>
            </a:pPr>
            <a:endParaRPr lang="cs-CZ" sz="2200" dirty="0" smtClean="0">
              <a:solidFill>
                <a:schemeClr val="tx1"/>
              </a:solidFill>
            </a:endParaRPr>
          </a:p>
          <a:p>
            <a:pPr lvl="3">
              <a:buNone/>
            </a:pPr>
            <a:endParaRPr lang="cs-CZ" sz="2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Seskoky 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švihové pohyby celého těla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zakončení cvičení na kladině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průběh pohybu rychlý</a:t>
            </a:r>
          </a:p>
          <a:p>
            <a:pPr>
              <a:lnSpc>
                <a:spcPct val="200000"/>
              </a:lnSpc>
              <a:buNone/>
            </a:pPr>
            <a:endParaRPr lang="cs-CZ" sz="2600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  <a:buNone/>
            </a:pPr>
            <a:r>
              <a:rPr lang="cs-CZ" sz="2600" b="1" i="1" u="sng" dirty="0" smtClean="0">
                <a:solidFill>
                  <a:schemeClr val="tx1"/>
                </a:solidFill>
              </a:rPr>
              <a:t>Rozdělení: </a:t>
            </a:r>
            <a:r>
              <a:rPr lang="cs-CZ" sz="2600" dirty="0" smtClean="0">
                <a:solidFill>
                  <a:schemeClr val="tx1"/>
                </a:solidFill>
              </a:rPr>
              <a:t>	a) přímé</a:t>
            </a:r>
          </a:p>
          <a:p>
            <a:pPr>
              <a:lnSpc>
                <a:spcPct val="200000"/>
              </a:lnSpc>
              <a:buNone/>
            </a:pPr>
            <a:r>
              <a:rPr lang="cs-CZ" sz="2600" dirty="0" smtClean="0">
                <a:solidFill>
                  <a:schemeClr val="tx1"/>
                </a:solidFill>
              </a:rPr>
              <a:t>			b) přemetem stranou </a:t>
            </a:r>
            <a:r>
              <a:rPr lang="cs-CZ" sz="1800" dirty="0" smtClean="0">
                <a:solidFill>
                  <a:schemeClr val="tx1"/>
                </a:solidFill>
              </a:rPr>
              <a:t>(pro zdatnější)</a:t>
            </a:r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4292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Přímé seskoky:</a:t>
            </a: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dirty="0" smtClean="0">
                <a:solidFill>
                  <a:schemeClr val="tx1"/>
                </a:solidFill>
              </a:rPr>
              <a:t>Přímý seskok vpřed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1857364"/>
            <a:ext cx="2992382" cy="29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 algn="ctr">
              <a:buNone/>
            </a:pPr>
            <a:r>
              <a:rPr lang="cs-CZ" dirty="0" smtClean="0">
                <a:solidFill>
                  <a:schemeClr val="tx1"/>
                </a:solidFill>
              </a:rPr>
              <a:t>Přímý seskok s celým obratem 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1285860"/>
            <a:ext cx="2992382" cy="29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126055"/>
          </a:xfrm>
        </p:spPr>
        <p:txBody>
          <a:bodyPr/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 algn="ctr">
              <a:buNone/>
            </a:pPr>
            <a:r>
              <a:rPr lang="cs-CZ" dirty="0" smtClean="0">
                <a:solidFill>
                  <a:schemeClr val="tx1"/>
                </a:solidFill>
              </a:rPr>
              <a:t>Seskok se skrčením přednožmo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1500174"/>
            <a:ext cx="2992382" cy="29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2864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dirty="0" smtClean="0">
                <a:solidFill>
                  <a:schemeClr val="tx1"/>
                </a:solidFill>
              </a:rPr>
              <a:t>Seskok s přednožením roznožmo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1571612"/>
            <a:ext cx="2992382" cy="29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29288"/>
          </a:xfrm>
        </p:spPr>
        <p:txBody>
          <a:bodyPr>
            <a:normAutofit/>
          </a:bodyPr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 algn="ctr">
              <a:buNone/>
            </a:pPr>
            <a:r>
              <a:rPr lang="cs-CZ" dirty="0" smtClean="0">
                <a:solidFill>
                  <a:schemeClr val="tx1"/>
                </a:solidFill>
              </a:rPr>
              <a:t>Seskok přemetem stranou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1857364"/>
            <a:ext cx="2992382" cy="29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Rovnovážné postoje a polohy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2000241"/>
            <a:ext cx="8229600" cy="4000528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postoje jednonož ve výponu 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plocha opory je malá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těžiště těla vysoko nad plochou opory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náročné na stabilitu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Příklady postojů:</a:t>
            </a:r>
          </a:p>
          <a:p>
            <a:pPr>
              <a:buNone/>
            </a:pPr>
            <a:endParaRPr lang="cs-CZ" b="1" u="sng" dirty="0" smtClean="0"/>
          </a:p>
        </p:txBody>
      </p:sp>
      <p:pic>
        <p:nvPicPr>
          <p:cNvPr id="4" name="Obrázek 3" descr="P10101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714488"/>
            <a:ext cx="3214692" cy="4286256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42844" y="6072206"/>
            <a:ext cx="4260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Výpon jednonož, skrčit únožmo pravou</a:t>
            </a:r>
            <a:endParaRPr lang="cs-CZ" dirty="0"/>
          </a:p>
        </p:txBody>
      </p:sp>
      <p:pic>
        <p:nvPicPr>
          <p:cNvPr id="6" name="Obrázek 5" descr="P10101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714488"/>
            <a:ext cx="3214710" cy="4286280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4857752" y="6143644"/>
            <a:ext cx="3667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Stoj na levé unožit vzhůru pravou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tělocvičně. Cílem cvičení je posílit svalové partie, potřebné k pohybu na kladině a osvojit si a zautomatizovat prvky na kladině – obraty, náskoky, seskoky a rovnovážné polohy a postoje. V hodině žáci cvičí individuálně. Cvičení jsou řazena od nejjednoduššího k nejsložitějšímu. Opakujeme je </a:t>
            </a:r>
            <a:r>
              <a:rPr lang="cs-CZ" sz="1400" dirty="0" smtClean="0">
                <a:solidFill>
                  <a:schemeClr val="tx1"/>
                </a:solidFill>
              </a:rPr>
              <a:t>několikrát do </a:t>
            </a:r>
            <a:r>
              <a:rPr lang="cs-CZ" sz="1400" dirty="0" smtClean="0">
                <a:solidFill>
                  <a:schemeClr val="tx1"/>
                </a:solidFill>
              </a:rPr>
              <a:t>té doby, než dojde k posílení svalových partií a zvládnutí dané pohybové dovednosti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 kladina, žíněnky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P10101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071546"/>
            <a:ext cx="4071966" cy="3053975"/>
          </a:xfrm>
        </p:spPr>
      </p:pic>
      <p:pic>
        <p:nvPicPr>
          <p:cNvPr id="5" name="Obrázek 4" descr="P10101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053662"/>
            <a:ext cx="4071966" cy="3053975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214414" y="4917056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Váha předklonmo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714876" y="4929198"/>
            <a:ext cx="4022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Váha předklonmo, uchopit bérec levé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P10101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3847" y="1142984"/>
            <a:ext cx="3905277" cy="2928958"/>
          </a:xfrm>
        </p:spPr>
      </p:pic>
      <p:pic>
        <p:nvPicPr>
          <p:cNvPr id="5" name="Obrázek 4" descr="P10101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8689" y="1142984"/>
            <a:ext cx="3905277" cy="2928958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2071670" y="485776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Dřep 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5572132" y="4857760"/>
            <a:ext cx="2511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Dřep přednožný levou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P10101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000108"/>
            <a:ext cx="4000528" cy="3000396"/>
          </a:xfrm>
        </p:spPr>
      </p:pic>
      <p:pic>
        <p:nvPicPr>
          <p:cNvPr id="5" name="Obrázek 4" descr="P10101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000108"/>
            <a:ext cx="4000528" cy="300039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071538" y="4786322"/>
            <a:ext cx="2737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Dřep přednožný pravou 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5715008" y="4786322"/>
            <a:ext cx="2168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Dřep únožný levou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pl-PL" b="1" u="sng" dirty="0" smtClean="0">
                <a:solidFill>
                  <a:schemeClr val="tx1"/>
                </a:solidFill>
              </a:rPr>
              <a:t>Příklady poloh:</a:t>
            </a:r>
          </a:p>
        </p:txBody>
      </p:sp>
      <p:pic>
        <p:nvPicPr>
          <p:cNvPr id="4" name="Obrázek 3" descr="P10101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910943"/>
            <a:ext cx="3643338" cy="2732503"/>
          </a:xfrm>
          <a:prstGeom prst="rect">
            <a:avLst/>
          </a:prstGeom>
        </p:spPr>
      </p:pic>
      <p:pic>
        <p:nvPicPr>
          <p:cNvPr id="5" name="Obrázek 4" descr="P10101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1910942"/>
            <a:ext cx="3643338" cy="2732504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785786" y="5345684"/>
            <a:ext cx="307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Vzpor vzadu sedmo </a:t>
            </a:r>
            <a:r>
              <a:rPr lang="cs-CZ" dirty="0" err="1" smtClean="0"/>
              <a:t>skrčmý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5786446" y="5345684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Vzpor klečmo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P10101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1303719"/>
            <a:ext cx="3786214" cy="2839661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159236" y="4857760"/>
            <a:ext cx="2555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Klek </a:t>
            </a:r>
            <a:r>
              <a:rPr lang="cs-CZ" dirty="0" err="1" smtClean="0"/>
              <a:t>skčmo</a:t>
            </a:r>
            <a:r>
              <a:rPr lang="cs-CZ" dirty="0" smtClean="0"/>
              <a:t> přednožný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5500694" y="4857760"/>
            <a:ext cx="257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Klek sedmo přednožný</a:t>
            </a:r>
            <a:endParaRPr lang="cs-CZ" dirty="0"/>
          </a:p>
        </p:txBody>
      </p:sp>
      <p:pic>
        <p:nvPicPr>
          <p:cNvPr id="9" name="Obrázek 8" descr="P10101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285884"/>
            <a:ext cx="3809995" cy="2857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P101016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642918"/>
            <a:ext cx="4095779" cy="3071834"/>
          </a:xfrm>
        </p:spPr>
      </p:pic>
      <p:pic>
        <p:nvPicPr>
          <p:cNvPr id="5" name="Obrázek 4" descr="P10101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5" y="642918"/>
            <a:ext cx="4095779" cy="3071834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714348" y="4643446"/>
            <a:ext cx="3176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Vzpor klečmo zánožný levou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6072198" y="4643446"/>
            <a:ext cx="1547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Leh vznesmo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smtClean="0"/>
              <a:t>SVATOŇ</a:t>
            </a:r>
            <a:r>
              <a:rPr lang="cs-CZ" sz="1400" dirty="0" smtClean="0"/>
              <a:t>, Vratislav a kol. </a:t>
            </a:r>
            <a:r>
              <a:rPr lang="cs-CZ" sz="1400" i="1" dirty="0" smtClean="0"/>
              <a:t>Gymnastika, Akrobacie a cvičení na nářadí</a:t>
            </a:r>
            <a:r>
              <a:rPr lang="cs-CZ" sz="1400" dirty="0" smtClean="0"/>
              <a:t>. Praha: NS Svoboda, 1997, ISBN 80-205-0542-3.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Obraty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071966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rotace kolem podélné osy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udržení svalového napětí</a:t>
            </a:r>
            <a:r>
              <a:rPr lang="cs-CZ" sz="2000" dirty="0" smtClean="0">
                <a:solidFill>
                  <a:schemeClr val="tx1"/>
                </a:solidFill>
              </a:rPr>
              <a:t>   (hlava – trup – končetiny)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těžiště nad plochou opory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zachování svislé polohy těla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ve směru opěrné nohy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Lze provádět v různých postojích</a:t>
            </a:r>
          </a:p>
          <a:p>
            <a:pPr lvl="3"/>
            <a:r>
              <a:rPr lang="cs-CZ" sz="2400" dirty="0" smtClean="0">
                <a:solidFill>
                  <a:schemeClr val="tx1"/>
                </a:solidFill>
              </a:rPr>
              <a:t>ve stoji</a:t>
            </a:r>
          </a:p>
          <a:p>
            <a:pPr lvl="3"/>
            <a:r>
              <a:rPr lang="cs-CZ" sz="2400" dirty="0" smtClean="0">
                <a:solidFill>
                  <a:schemeClr val="tx1"/>
                </a:solidFill>
              </a:rPr>
              <a:t>v podřepu</a:t>
            </a:r>
          </a:p>
          <a:p>
            <a:pPr lvl="3"/>
            <a:r>
              <a:rPr lang="cs-CZ" sz="2400" dirty="0" smtClean="0">
                <a:solidFill>
                  <a:schemeClr val="tx1"/>
                </a:solidFill>
              </a:rPr>
              <a:t>ve dřepu</a:t>
            </a:r>
          </a:p>
          <a:p>
            <a:endParaRPr lang="cs-CZ" b="1" u="sng" dirty="0" smtClean="0">
              <a:solidFill>
                <a:schemeClr val="tx1"/>
              </a:solidFill>
            </a:endParaRPr>
          </a:p>
          <a:p>
            <a:r>
              <a:rPr lang="cs-CZ" b="1" i="1" u="sng" dirty="0" smtClean="0">
                <a:solidFill>
                  <a:schemeClr val="tx1"/>
                </a:solidFill>
              </a:rPr>
              <a:t>Chyby:</a:t>
            </a:r>
            <a:endParaRPr lang="cs-CZ" b="1" i="1" dirty="0" smtClean="0">
              <a:solidFill>
                <a:schemeClr val="tx1"/>
              </a:solidFill>
            </a:endParaRPr>
          </a:p>
          <a:p>
            <a:pPr lvl="4"/>
            <a:r>
              <a:rPr lang="cs-CZ" sz="2400" dirty="0" smtClean="0">
                <a:solidFill>
                  <a:schemeClr val="tx1"/>
                </a:solidFill>
              </a:rPr>
              <a:t>snížení svalového napětí v průběhu  rotace</a:t>
            </a:r>
          </a:p>
          <a:p>
            <a:pPr lvl="4"/>
            <a:r>
              <a:rPr lang="cs-CZ" sz="2400" dirty="0" smtClean="0">
                <a:solidFill>
                  <a:schemeClr val="tx1"/>
                </a:solidFill>
              </a:rPr>
              <a:t>předklon hlavy</a:t>
            </a:r>
          </a:p>
          <a:p>
            <a:pPr lvl="4"/>
            <a:r>
              <a:rPr lang="cs-CZ" sz="2400" dirty="0" smtClean="0">
                <a:solidFill>
                  <a:schemeClr val="tx1"/>
                </a:solidFill>
              </a:rPr>
              <a:t>předčasné otočení hlavy</a:t>
            </a:r>
          </a:p>
          <a:p>
            <a:pPr lvl="4"/>
            <a:r>
              <a:rPr lang="cs-CZ" sz="2400" dirty="0" smtClean="0">
                <a:solidFill>
                  <a:schemeClr val="tx1"/>
                </a:solidFill>
              </a:rPr>
              <a:t>vychýlení  těla mimo vertikálu</a:t>
            </a:r>
          </a:p>
          <a:p>
            <a:endParaRPr lang="cs-CZ" b="1" u="sng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marL="457200" indent="-457200">
              <a:buAutoNum type="alphaLcParenR"/>
            </a:pPr>
            <a:r>
              <a:rPr lang="cs-CZ" b="1" dirty="0" smtClean="0">
                <a:solidFill>
                  <a:schemeClr val="tx1"/>
                </a:solidFill>
              </a:rPr>
              <a:t>celý obrat ve výponu</a:t>
            </a:r>
          </a:p>
          <a:p>
            <a:pPr marL="457200" indent="-457200">
              <a:buNone/>
            </a:pPr>
            <a:endParaRPr lang="cs-CZ" b="1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b="1" dirty="0">
              <a:solidFill>
                <a:schemeClr val="tx1"/>
              </a:solidFill>
            </a:endParaRPr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2357430"/>
            <a:ext cx="2992382" cy="29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b) celý obrat ve výponu jednonož</a:t>
            </a:r>
          </a:p>
          <a:p>
            <a:pPr>
              <a:buNone/>
            </a:pP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357158" y="5786454"/>
            <a:ext cx="80297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sz="2000" dirty="0" smtClean="0"/>
              <a:t> hlava se zpočátku opožďuje</a:t>
            </a:r>
          </a:p>
          <a:p>
            <a:pPr>
              <a:buFontTx/>
              <a:buChar char="-"/>
            </a:pPr>
            <a:r>
              <a:rPr lang="cs-CZ" sz="2000" dirty="0" smtClean="0"/>
              <a:t> v závěru rotace se pohyb hlavy urychluje do směru výsledné polohy</a:t>
            </a:r>
            <a:endParaRPr lang="cs-CZ" sz="2000" dirty="0"/>
          </a:p>
        </p:txBody>
      </p:sp>
      <p:pic>
        <p:nvPicPr>
          <p:cNvPr id="6" name="Obrázek 5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2357430"/>
            <a:ext cx="2992382" cy="29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c) celý obrat ve dřepu</a:t>
            </a:r>
          </a:p>
          <a:p>
            <a:pPr>
              <a:buNone/>
            </a:pPr>
            <a:endParaRPr lang="cs-CZ" b="1" dirty="0">
              <a:solidFill>
                <a:schemeClr val="tx1"/>
              </a:solidFill>
            </a:endParaRPr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2357430"/>
            <a:ext cx="2992382" cy="29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Náskoky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k zahájení cvičení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čelně, příčné a bočně</a:t>
            </a:r>
          </a:p>
          <a:p>
            <a:pPr>
              <a:lnSpc>
                <a:spcPct val="150000"/>
              </a:lnSpc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cs-CZ" sz="2800" b="1" u="sng" dirty="0" smtClean="0">
                <a:solidFill>
                  <a:schemeClr val="tx1"/>
                </a:solidFill>
              </a:rPr>
              <a:t>Chyby: </a:t>
            </a:r>
          </a:p>
          <a:p>
            <a:pPr>
              <a:lnSpc>
                <a:spcPct val="150000"/>
              </a:lnSpc>
              <a:buNone/>
            </a:pPr>
            <a:r>
              <a:rPr lang="cs-CZ" b="1" dirty="0" smtClean="0">
                <a:solidFill>
                  <a:schemeClr val="tx1"/>
                </a:solidFill>
              </a:rPr>
              <a:t>		</a:t>
            </a:r>
            <a:r>
              <a:rPr lang="cs-CZ" dirty="0" smtClean="0">
                <a:solidFill>
                  <a:schemeClr val="tx1"/>
                </a:solidFill>
              </a:rPr>
              <a:t>- málo dynamický odraz</a:t>
            </a:r>
          </a:p>
          <a:p>
            <a:pPr>
              <a:lnSpc>
                <a:spcPct val="150000"/>
              </a:lnSpc>
              <a:buNone/>
            </a:pPr>
            <a:r>
              <a:rPr lang="cs-CZ" b="1" dirty="0" smtClean="0">
                <a:solidFill>
                  <a:schemeClr val="tx1"/>
                </a:solidFill>
              </a:rPr>
              <a:t>		</a:t>
            </a:r>
            <a:r>
              <a:rPr lang="cs-CZ" dirty="0" smtClean="0">
                <a:solidFill>
                  <a:schemeClr val="tx1"/>
                </a:solidFill>
              </a:rPr>
              <a:t>- nedostatečné zpevnění těla</a:t>
            </a:r>
          </a:p>
          <a:p>
            <a:pPr>
              <a:lnSpc>
                <a:spcPct val="150000"/>
              </a:lnSpc>
              <a:buNone/>
            </a:pPr>
            <a:r>
              <a:rPr lang="cs-CZ" dirty="0" smtClean="0">
                <a:solidFill>
                  <a:schemeClr val="tx1"/>
                </a:solidFill>
              </a:rPr>
              <a:t>		- nedostatečná práce volné končetiny</a:t>
            </a:r>
          </a:p>
          <a:p>
            <a:pPr>
              <a:lnSpc>
                <a:spcPct val="150000"/>
              </a:lnSpc>
              <a:buNone/>
            </a:pPr>
            <a:r>
              <a:rPr lang="cs-CZ" dirty="0" smtClean="0">
                <a:solidFill>
                  <a:schemeClr val="tx1"/>
                </a:solidFill>
              </a:rPr>
              <a:t>		- nedostatečná práce paží</a:t>
            </a:r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Bočně</a:t>
            </a:r>
          </a:p>
          <a:p>
            <a:pPr marL="2171700" lvl="4" indent="-457200">
              <a:buAutoNum type="alphaLcParenR"/>
            </a:pPr>
            <a:r>
              <a:rPr lang="cs-CZ" sz="2400" dirty="0" smtClean="0">
                <a:solidFill>
                  <a:schemeClr val="tx1"/>
                </a:solidFill>
              </a:rPr>
              <a:t>odrazem snožmo do dřepu</a:t>
            </a:r>
          </a:p>
          <a:p>
            <a:pPr marL="2171700" lvl="4" indent="-457200">
              <a:buAutoNum type="alphaLcParenR"/>
            </a:pPr>
            <a:r>
              <a:rPr lang="cs-CZ" sz="2400" dirty="0" smtClean="0">
                <a:solidFill>
                  <a:schemeClr val="tx1"/>
                </a:solidFill>
              </a:rPr>
              <a:t>náskok do podřepu na jedné noze</a:t>
            </a:r>
          </a:p>
          <a:p>
            <a:pPr marL="2171700" lvl="4" indent="-457200">
              <a:buNone/>
            </a:pPr>
            <a:endParaRPr lang="cs-CZ" sz="2400" dirty="0" smtClean="0">
              <a:solidFill>
                <a:schemeClr val="tx1"/>
              </a:solidFill>
            </a:endParaRPr>
          </a:p>
          <a:p>
            <a:pPr marL="2171700" lvl="4" indent="-457200">
              <a:buNone/>
            </a:pPr>
            <a:endParaRPr lang="cs-CZ" sz="2400" dirty="0">
              <a:solidFill>
                <a:schemeClr val="tx1"/>
              </a:solidFill>
            </a:endParaRPr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3008386"/>
            <a:ext cx="2992382" cy="29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654</TotalTime>
  <Words>403</Words>
  <Application>Microsoft Office PowerPoint</Application>
  <PresentationFormat>Předvádění na obrazovce (4:3)</PresentationFormat>
  <Paragraphs>156</Paragraphs>
  <Slides>27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27</vt:i4>
      </vt:variant>
    </vt:vector>
  </HeadingPairs>
  <TitlesOfParts>
    <vt:vector size="28" baseType="lpstr">
      <vt:lpstr>ŠABLONA DUM</vt:lpstr>
      <vt:lpstr>Prezentace aplikace PowerPoint</vt:lpstr>
      <vt:lpstr>ANOTACE</vt:lpstr>
      <vt:lpstr>Obraty</vt:lpstr>
      <vt:lpstr>Prezentace aplikace PowerPoint</vt:lpstr>
      <vt:lpstr>Prezentace aplikace PowerPoint</vt:lpstr>
      <vt:lpstr>Prezentace aplikace PowerPoint</vt:lpstr>
      <vt:lpstr>Prezentace aplikace PowerPoint</vt:lpstr>
      <vt:lpstr>Náskoky</vt:lpstr>
      <vt:lpstr>Prezentace aplikace PowerPoint</vt:lpstr>
      <vt:lpstr>Prezentace aplikace PowerPoint</vt:lpstr>
      <vt:lpstr>Prezentace aplikace PowerPoint</vt:lpstr>
      <vt:lpstr>Seskoky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Rovnovážné postoje a polohy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88</cp:revision>
  <dcterms:created xsi:type="dcterms:W3CDTF">2013-02-11T18:59:15Z</dcterms:created>
  <dcterms:modified xsi:type="dcterms:W3CDTF">2013-05-23T08:45:59Z</dcterms:modified>
</cp:coreProperties>
</file>